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7"/>
  </p:notesMasterIdLst>
  <p:sldIdLst>
    <p:sldId id="260" r:id="rId8"/>
    <p:sldId id="258" r:id="rId9"/>
    <p:sldId id="271" r:id="rId10"/>
    <p:sldId id="266" r:id="rId11"/>
    <p:sldId id="272" r:id="rId12"/>
    <p:sldId id="270" r:id="rId13"/>
    <p:sldId id="273" r:id="rId14"/>
    <p:sldId id="26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83" d="100"/>
          <a:sy n="83" d="100"/>
        </p:scale>
        <p:origin x="17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0.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2/17/2025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131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177322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04929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2/17/2025 9:42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2/17/2025</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59" Type="http://schemas.openxmlformats.org/officeDocument/2006/relationships/slideLayout" Target="../slideLayouts/slideLayout70.xml"/><Relationship Id="rId67" Type="http://schemas.openxmlformats.org/officeDocument/2006/relationships/slideLayout" Target="../slideLayouts/slideLayout78.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62" Type="http://schemas.openxmlformats.org/officeDocument/2006/relationships/slideLayout" Target="../slideLayouts/slideLayout73.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11" Type="http://schemas.openxmlformats.org/officeDocument/2006/relationships/slideLayout" Target="../slideLayouts/slideLayout12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xmlns=""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1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5.xml"/><Relationship Id="rId1" Type="http://schemas.openxmlformats.org/officeDocument/2006/relationships/slideLayout" Target="../slideLayouts/slideLayout34.xml"/><Relationship Id="rId4" Type="http://schemas.openxmlformats.org/officeDocument/2006/relationships/image" Target="../media/image2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cs typeface="Segoe UI"/>
              </a:rPr>
              <a:t>Showcase presentation template </a:t>
            </a:r>
            <a:endParaRPr lang="en-US" dirty="0"/>
          </a:p>
        </p:txBody>
      </p:sp>
      <p:sp>
        <p:nvSpPr>
          <p:cNvPr id="4" name="Rectangle 3">
            <a:extLst>
              <a:ext uri="{FF2B5EF4-FFF2-40B4-BE49-F238E27FC236}">
                <a16:creationId xmlns:a16="http://schemas.microsoft.com/office/drawing/2014/main" id="{80629F06-440B-9B4E-F7CA-EE4A40EC5AB3}"/>
              </a:ext>
            </a:extLst>
          </p:cNvPr>
          <p:cNvSpPr/>
          <p:nvPr/>
        </p:nvSpPr>
        <p:spPr bwMode="auto">
          <a:xfrm>
            <a:off x="58203" y="70074"/>
            <a:ext cx="12075594" cy="6717853"/>
          </a:xfrm>
          <a:prstGeom prst="rect">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w="19050">
                <a:solidFill>
                  <a:srgbClr val="000000"/>
                </a:solidFill>
              </a:ln>
              <a:solidFill>
                <a:srgbClr val="FFFFFF"/>
              </a:solidFill>
              <a:effectLst/>
              <a:uLnTx/>
              <a:uFillTx/>
              <a:latin typeface="Segoe UI"/>
              <a:ea typeface="Segoe UI" pitchFamily="34" charset="0"/>
              <a:cs typeface="Segoe UI" pitchFamily="34" charset="0"/>
            </a:endParaRPr>
          </a:p>
        </p:txBody>
      </p:sp>
      <p:pic>
        <p:nvPicPr>
          <p:cNvPr id="5" name="Picture 4" descr="A close up of a sign&#10;&#10;Description automatically generated">
            <a:extLst>
              <a:ext uri="{FF2B5EF4-FFF2-40B4-BE49-F238E27FC236}">
                <a16:creationId xmlns:a16="http://schemas.microsoft.com/office/drawing/2014/main" id="{1B54DB0D-9D85-8EAD-F3C1-2F5D3327A112}"/>
              </a:ext>
            </a:extLst>
          </p:cNvPr>
          <p:cNvPicPr>
            <a:picLocks noChangeAspect="1"/>
          </p:cNvPicPr>
          <p:nvPr/>
        </p:nvPicPr>
        <p:blipFill>
          <a:blip r:embed="rId3"/>
          <a:stretch>
            <a:fillRect/>
          </a:stretch>
        </p:blipFill>
        <p:spPr>
          <a:xfrm>
            <a:off x="10817352" y="210312"/>
            <a:ext cx="1022940" cy="914400"/>
          </a:xfrm>
          <a:prstGeom prst="rect">
            <a:avLst/>
          </a:prstGeom>
        </p:spPr>
      </p:pic>
      <p:sp>
        <p:nvSpPr>
          <p:cNvPr id="6" name="TextBox 5">
            <a:extLst>
              <a:ext uri="{FF2B5EF4-FFF2-40B4-BE49-F238E27FC236}">
                <a16:creationId xmlns:a16="http://schemas.microsoft.com/office/drawing/2014/main" id="{BF196C3B-FB8A-1A02-5A95-EB9B1CE2BAF4}"/>
              </a:ext>
            </a:extLst>
          </p:cNvPr>
          <p:cNvSpPr txBox="1"/>
          <p:nvPr/>
        </p:nvSpPr>
        <p:spPr>
          <a:xfrm>
            <a:off x="14864366" y="214647"/>
            <a:ext cx="2743200" cy="45720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l"/>
            <a:endParaRPr lang="en-US" sz="2000" err="1"/>
          </a:p>
        </p:txBody>
      </p:sp>
      <p:sp>
        <p:nvSpPr>
          <p:cNvPr id="2" name="TextBox 1">
            <a:extLst>
              <a:ext uri="{FF2B5EF4-FFF2-40B4-BE49-F238E27FC236}">
                <a16:creationId xmlns:a16="http://schemas.microsoft.com/office/drawing/2014/main" id="{059D66D6-5BE7-779D-830D-1E3231C481AC}"/>
              </a:ext>
            </a:extLst>
          </p:cNvPr>
          <p:cNvSpPr txBox="1"/>
          <p:nvPr/>
        </p:nvSpPr>
        <p:spPr>
          <a:xfrm>
            <a:off x="640596" y="1239864"/>
            <a:ext cx="9419118" cy="526297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r>
              <a:rPr lang="en-US" b="1" dirty="0">
                <a:solidFill>
                  <a:srgbClr val="C00000"/>
                </a:solidFill>
                <a:cs typeface="Segoe UI"/>
              </a:rPr>
              <a:t>Please do not edit this file.</a:t>
            </a:r>
            <a:r>
              <a:rPr lang="en-US" dirty="0">
                <a:solidFill>
                  <a:srgbClr val="C00000"/>
                </a:solidFill>
                <a:cs typeface="Segoe UI"/>
              </a:rPr>
              <a:t> </a:t>
            </a:r>
            <a:r>
              <a:rPr lang="en-US" dirty="0">
                <a:cs typeface="Segoe UI"/>
              </a:rPr>
              <a:t>Please make a copy of this file to customize for your own presentation</a:t>
            </a:r>
          </a:p>
          <a:p>
            <a:endParaRPr lang="en-US" dirty="0">
              <a:cs typeface="Segoe UI"/>
            </a:endParaRPr>
          </a:p>
          <a:p>
            <a:r>
              <a:rPr lang="en-US" sz="1600" b="1" dirty="0">
                <a:latin typeface="Segoe UI Semibold"/>
                <a:cs typeface="Segoe UI Semibold"/>
              </a:rPr>
              <a:t>Guidance for Team Leads</a:t>
            </a:r>
            <a:r>
              <a:rPr lang="en-US" sz="1600" dirty="0">
                <a:latin typeface="Segoe UI Semibold"/>
                <a:cs typeface="Segoe UI Semibold"/>
              </a:rPr>
              <a:t>.</a:t>
            </a:r>
          </a:p>
          <a:p>
            <a:pPr marL="742950" lvl="1" indent="-285750">
              <a:buFont typeface="Arial,Sans-Serif"/>
              <a:buChar char="•"/>
            </a:pPr>
            <a:r>
              <a:rPr lang="en-US" sz="1600" dirty="0">
                <a:latin typeface="Segoe UI Semibold"/>
                <a:cs typeface="Segoe UI Semibold"/>
              </a:rPr>
              <a:t>Final deck is due 1 business days prior to event.</a:t>
            </a:r>
          </a:p>
          <a:p>
            <a:pPr marL="742950" lvl="1" indent="-285750">
              <a:buFont typeface="Arial,Sans-Serif"/>
              <a:buChar char="•"/>
            </a:pPr>
            <a:r>
              <a:rPr lang="en-US" sz="1600" dirty="0">
                <a:latin typeface="Segoe UI Semibold"/>
                <a:cs typeface="Segoe UI Semibold"/>
              </a:rPr>
              <a:t>3 minutes have been allotted for your presentation this includes your </a:t>
            </a:r>
            <a:r>
              <a:rPr lang="en-US" sz="1600" u="sng" dirty="0">
                <a:latin typeface="Segoe UI Semibold"/>
                <a:cs typeface="Segoe UI Semibold"/>
              </a:rPr>
              <a:t>1-min demo</a:t>
            </a:r>
            <a:r>
              <a:rPr lang="en-US" sz="1600" dirty="0">
                <a:latin typeface="Segoe UI Semibold"/>
                <a:cs typeface="Segoe UI Semibold"/>
              </a:rPr>
              <a:t>.</a:t>
            </a:r>
          </a:p>
          <a:p>
            <a:pPr marL="742950" lvl="1" indent="-285750">
              <a:buFont typeface="Arial,Sans-Serif"/>
              <a:buChar char="•"/>
            </a:pPr>
            <a:r>
              <a:rPr lang="en-US" sz="1600" dirty="0">
                <a:latin typeface="Segoe UI Semibold"/>
                <a:cs typeface="Segoe UI Semibold"/>
              </a:rPr>
              <a:t>Please note, there will not be any Q&amp;A.</a:t>
            </a:r>
          </a:p>
          <a:p>
            <a:endParaRPr lang="en-US" sz="1600" dirty="0">
              <a:latin typeface="Segoe UI Semibold"/>
              <a:cs typeface="Segoe UI Semibold"/>
            </a:endParaRPr>
          </a:p>
          <a:p>
            <a:r>
              <a:rPr lang="en-US" sz="1600" b="1" dirty="0">
                <a:latin typeface="Segoe UI Semibold"/>
                <a:cs typeface="Segoe UI Semibold"/>
              </a:rPr>
              <a:t>Pre-Event</a:t>
            </a:r>
            <a:endParaRPr lang="en-US" sz="1600" dirty="0">
              <a:latin typeface="Segoe UI Semibold"/>
              <a:cs typeface="Segoe UI Semibold"/>
            </a:endParaRPr>
          </a:p>
          <a:p>
            <a:pPr marL="800100" lvl="1" indent="-342900">
              <a:buFont typeface="Arial,Sans-Serif"/>
              <a:buChar char="•"/>
            </a:pPr>
            <a:r>
              <a:rPr lang="en-US" sz="1600" dirty="0">
                <a:latin typeface="Segoe UI Semibold"/>
                <a:cs typeface="Segoe UI Semibold"/>
              </a:rPr>
              <a:t>Utilize colors and existing slide layouts, no modifications please.</a:t>
            </a:r>
          </a:p>
          <a:p>
            <a:pPr marL="800100" lvl="1" indent="-342900">
              <a:buFont typeface="Arial,Sans-Serif"/>
              <a:buChar char="•"/>
            </a:pPr>
            <a:r>
              <a:rPr lang="en-US" sz="1600" dirty="0">
                <a:latin typeface="Segoe UI Semibold"/>
                <a:cs typeface="Segoe UI Semibold"/>
              </a:rPr>
              <a:t>to ensure a successful Showcase, please practice your presentation so you will end on time.</a:t>
            </a:r>
          </a:p>
          <a:p>
            <a:pPr marL="800100" lvl="1" indent="-342900">
              <a:buFont typeface="Arial,Sans-Serif"/>
              <a:buChar char="•"/>
            </a:pPr>
            <a:r>
              <a:rPr lang="en-US" sz="1600" dirty="0">
                <a:latin typeface="Segoe UI Semibold"/>
                <a:cs typeface="Segoe UI Semibold"/>
              </a:rPr>
              <a:t>The showcase final deck will be shared with presenters the day before the event. </a:t>
            </a:r>
            <a:br>
              <a:rPr lang="en-US" sz="1600" dirty="0">
                <a:latin typeface="Segoe UI Semibold"/>
                <a:cs typeface="Segoe UI Semibold"/>
              </a:rPr>
            </a:br>
            <a:endParaRPr lang="en-US" sz="1600" dirty="0">
              <a:latin typeface="Segoe UI Semibold"/>
              <a:cs typeface="Segoe UI Semibold"/>
            </a:endParaRPr>
          </a:p>
          <a:p>
            <a:r>
              <a:rPr lang="en-US" sz="1600" b="1" dirty="0">
                <a:latin typeface="Segoe UI Semibold"/>
                <a:cs typeface="Segoe UI Semibold"/>
              </a:rPr>
              <a:t>Event</a:t>
            </a:r>
            <a:endParaRPr lang="en-US" sz="1600" dirty="0">
              <a:latin typeface="Segoe UI Semibold"/>
              <a:cs typeface="Segoe UI Semibold"/>
            </a:endParaRPr>
          </a:p>
          <a:p>
            <a:pPr marL="800100" lvl="1" indent="-342900">
              <a:buFont typeface="Arial,Sans-Serif"/>
              <a:buChar char="•"/>
            </a:pPr>
            <a:r>
              <a:rPr lang="en-US" sz="1600" dirty="0">
                <a:latin typeface="Segoe UI Semibold"/>
                <a:cs typeface="Segoe UI Semibold"/>
              </a:rPr>
              <a:t>Plan to join 15 minutes prior to event start time. </a:t>
            </a:r>
          </a:p>
          <a:p>
            <a:pPr marL="800100" lvl="1" indent="-342900">
              <a:buFont typeface="Arial,Sans-Serif"/>
              <a:buChar char="•"/>
            </a:pPr>
            <a:r>
              <a:rPr lang="en-US" sz="1600" dirty="0">
                <a:latin typeface="Segoe UI Semibold"/>
                <a:cs typeface="Segoe UI Semibold"/>
              </a:rPr>
              <a:t>You will be responsible for running the deck and advance all </a:t>
            </a:r>
            <a:r>
              <a:rPr lang="en-US" sz="1600">
                <a:latin typeface="Segoe UI Semibold"/>
                <a:cs typeface="Segoe UI Semibold"/>
              </a:rPr>
              <a:t>slides.</a:t>
            </a:r>
            <a:endParaRPr lang="en-US" sz="1600" dirty="0">
              <a:latin typeface="Segoe UI Semibold"/>
              <a:cs typeface="Segoe UI Semibold"/>
            </a:endParaRPr>
          </a:p>
          <a:p>
            <a:pPr marL="800100" lvl="1" indent="-342900">
              <a:buFont typeface="Arial,Sans-Serif"/>
              <a:buChar char="•"/>
            </a:pPr>
            <a:endParaRPr lang="en-US" sz="1600" dirty="0">
              <a:latin typeface="Segoe UI Semibold"/>
              <a:cs typeface="Segoe UI Semibold"/>
            </a:endParaRPr>
          </a:p>
          <a:p>
            <a:pPr marL="800100" lvl="1" indent="-342900">
              <a:buFont typeface="Arial,Sans-Serif"/>
              <a:buChar char="•"/>
            </a:pPr>
            <a:endParaRPr lang="en-US" sz="1600" dirty="0">
              <a:latin typeface="Segoe UI Semibold"/>
              <a:cs typeface="Segoe UI Semibold"/>
            </a:endParaRPr>
          </a:p>
          <a:p>
            <a:r>
              <a:rPr lang="en-US" sz="1600">
                <a:latin typeface="Segoe UI Semibold"/>
                <a:cs typeface="Segoe UI Semibold"/>
              </a:rPr>
              <a:t>Reminders</a:t>
            </a:r>
          </a:p>
          <a:p>
            <a:pPr marL="285750" indent="-285750">
              <a:buFont typeface="Arial"/>
              <a:buChar char="•"/>
            </a:pPr>
            <a:r>
              <a:rPr lang="en-US" sz="1600">
                <a:latin typeface="Segoe UI Semibold"/>
                <a:cs typeface="Segoe UI Semibold"/>
              </a:rPr>
              <a:t>You must </a:t>
            </a:r>
            <a:r>
              <a:rPr lang="en-US" sz="1600" dirty="0">
                <a:latin typeface="Segoe UI Semibold"/>
                <a:cs typeface="Segoe UI Semibold"/>
              </a:rPr>
              <a:t>utilize Azure in your solution</a:t>
            </a:r>
            <a:endParaRPr lang="en-US">
              <a:cs typeface="Segoe UI"/>
            </a:endParaRPr>
          </a:p>
          <a:p>
            <a:pPr marL="800100" lvl="1" indent="-342900">
              <a:buFont typeface="Arial,Sans-Serif"/>
              <a:buChar char="•"/>
            </a:pPr>
            <a:endParaRPr lang="en-US" sz="1600" dirty="0">
              <a:latin typeface="Segoe UI Semibold"/>
              <a:cs typeface="Segoe UI Semibold"/>
            </a:endParaRPr>
          </a:p>
        </p:txBody>
      </p:sp>
    </p:spTree>
    <p:extLst>
      <p:ext uri="{BB962C8B-B14F-4D97-AF65-F5344CB8AC3E}">
        <p14:creationId xmlns:p14="http://schemas.microsoft.com/office/powerpoint/2010/main" val="99325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dirty="0">
                <a:cs typeface="Segoe UI"/>
              </a:rPr>
              <a:t>Student Ambassador Projects</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b="1" dirty="0">
                <a:cs typeface="Segoe UI"/>
              </a:rPr>
              <a:t>Ambassador Projects Template Deck</a:t>
            </a:r>
            <a:endParaRPr lang="en-US" dirty="0"/>
          </a:p>
          <a:p>
            <a:pPr>
              <a:spcAft>
                <a:spcPts val="600"/>
              </a:spcAft>
            </a:pPr>
            <a:endParaRPr lang="en-US"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31666920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133600"/>
            <a:ext cx="4270064" cy="1399937"/>
          </a:xfrm>
        </p:spPr>
        <p:txBody>
          <a:bodyPr wrap="square" anchor="b">
            <a:normAutofit fontScale="90000"/>
          </a:bodyPr>
          <a:lstStyle/>
          <a:p>
            <a:r>
              <a:rPr lang="en-US" sz="5300" dirty="0">
                <a:cs typeface="Segoe UI"/>
              </a:rPr>
              <a:t>Alchemist Crew</a:t>
            </a:r>
            <a:br>
              <a:rPr lang="en-US" dirty="0">
                <a:cs typeface="Segoe UI"/>
              </a:rPr>
            </a:br>
            <a:r>
              <a:rPr lang="en-US" sz="2000" dirty="0">
                <a:cs typeface="Segoe UI"/>
              </a:rPr>
              <a:t>Chef’s Whispers: Personalized Recipe Recommendation (Ai and Application Development)</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fontScale="25000" lnSpcReduction="20000"/>
          </a:bodyPr>
          <a:lstStyle/>
          <a:p>
            <a:pPr>
              <a:spcAft>
                <a:spcPts val="600"/>
              </a:spcAft>
            </a:pPr>
            <a:r>
              <a:rPr lang="en-US" sz="8000" b="1" dirty="0">
                <a:cs typeface="Segoe UI"/>
              </a:rPr>
              <a:t>Nouran Hassan Ahmed Mohamed</a:t>
            </a:r>
          </a:p>
          <a:p>
            <a:pPr>
              <a:spcAft>
                <a:spcPts val="600"/>
              </a:spcAft>
            </a:pPr>
            <a:r>
              <a:rPr lang="en-US" sz="8000" b="1" dirty="0">
                <a:cs typeface="Segoe UI"/>
              </a:rPr>
              <a:t>Anas Abduelhaag</a:t>
            </a:r>
            <a:br>
              <a:rPr lang="en-US" sz="8000" b="1" dirty="0">
                <a:cs typeface="Segoe UI"/>
              </a:rPr>
            </a:br>
            <a:r>
              <a:rPr lang="en-US" sz="8000" b="1" dirty="0">
                <a:cs typeface="Segoe UI"/>
              </a:rPr>
              <a:t>Durraiz Ali</a:t>
            </a:r>
          </a:p>
          <a:p>
            <a:pPr>
              <a:spcAft>
                <a:spcPts val="600"/>
              </a:spcAft>
            </a:pPr>
            <a:r>
              <a:rPr lang="en-US" sz="8000" b="1" dirty="0"/>
              <a:t>Ayodhya Janodani</a:t>
            </a:r>
          </a:p>
          <a:p>
            <a:pPr>
              <a:spcAft>
                <a:spcPts val="600"/>
              </a:spcAft>
            </a:pPr>
            <a:endParaRPr lang="en-US" b="1" dirty="0">
              <a:cs typeface="Segoe UI"/>
            </a:endParaRPr>
          </a:p>
          <a:p>
            <a:pPr>
              <a:spcAft>
                <a:spcPts val="600"/>
              </a:spcAft>
            </a:pPr>
            <a:endParaRPr lang="en-US" b="1" dirty="0">
              <a:cs typeface="Segoe UI"/>
            </a:endParaRPr>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 Concept and Motivation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The Problem &amp; Industry Trends</a:t>
            </a:r>
          </a:p>
          <a:p>
            <a:endParaRPr lang="en-US" b="1" dirty="0"/>
          </a:p>
          <a:p>
            <a:pPr marL="285750" indent="-285750">
              <a:buFont typeface="Arial" panose="020B0604020202020204" pitchFamily="34" charset="0"/>
              <a:buChar char="•"/>
            </a:pPr>
            <a:r>
              <a:rPr lang="en-US" dirty="0"/>
              <a:t>Consumers demand </a:t>
            </a:r>
            <a:r>
              <a:rPr lang="en-US" b="1" dirty="0"/>
              <a:t>personalized food experiences</a:t>
            </a:r>
            <a:r>
              <a:rPr lang="en-US" dirty="0"/>
              <a:t>, but most recipe platforms are generic.</a:t>
            </a:r>
          </a:p>
          <a:p>
            <a:pPr marL="285750" indent="-285750">
              <a:buFont typeface="Arial" panose="020B0604020202020204" pitchFamily="34" charset="0"/>
              <a:buChar char="•"/>
            </a:pPr>
            <a:r>
              <a:rPr lang="en-US" b="1" dirty="0"/>
              <a:t>1.3 billion tons</a:t>
            </a:r>
            <a:r>
              <a:rPr lang="en-US" dirty="0"/>
              <a:t> of food are wasted annually due to poor meal planning.</a:t>
            </a:r>
          </a:p>
          <a:p>
            <a:pPr marL="285750" indent="-285750">
              <a:buFont typeface="Arial" panose="020B0604020202020204" pitchFamily="34" charset="0"/>
              <a:buChar char="•"/>
            </a:pPr>
            <a:r>
              <a:rPr lang="en-US" dirty="0"/>
              <a:t>People struggle with </a:t>
            </a:r>
            <a:r>
              <a:rPr lang="en-US" b="1" dirty="0"/>
              <a:t>ingredient management</a:t>
            </a:r>
            <a:r>
              <a:rPr lang="en-US" dirty="0"/>
              <a:t>.</a:t>
            </a:r>
          </a:p>
          <a:p>
            <a:endParaRPr lang="en-US" dirty="0"/>
          </a:p>
          <a:p>
            <a:r>
              <a:rPr lang="en-US" b="1" dirty="0"/>
              <a:t>The Opportunity: AI-Powered Personalization</a:t>
            </a:r>
          </a:p>
          <a:p>
            <a:endParaRPr lang="en-US" b="1" dirty="0"/>
          </a:p>
          <a:p>
            <a:pPr marL="285750" indent="-285750">
              <a:buFont typeface="Arial" panose="020B0604020202020204" pitchFamily="34" charset="0"/>
              <a:buChar char="•"/>
            </a:pPr>
            <a:r>
              <a:rPr lang="en-US" dirty="0"/>
              <a:t>Traditional platforms </a:t>
            </a:r>
            <a:r>
              <a:rPr lang="en-US" b="1" dirty="0"/>
              <a:t>fail to offer real-time, tailored suggestions</a:t>
            </a:r>
            <a:r>
              <a:rPr lang="en-US" dirty="0"/>
              <a:t>.</a:t>
            </a:r>
          </a:p>
          <a:p>
            <a:pPr marL="285750" indent="-285750">
              <a:buFont typeface="Arial" panose="020B0604020202020204" pitchFamily="34" charset="0"/>
              <a:buChar char="•"/>
            </a:pPr>
            <a:r>
              <a:rPr lang="en-US" dirty="0"/>
              <a:t>Our AI-driven system </a:t>
            </a:r>
            <a:r>
              <a:rPr lang="en-US" b="1" dirty="0"/>
              <a:t>learns available ingredients, number of servings</a:t>
            </a:r>
            <a:r>
              <a:rPr lang="en-US" dirty="0"/>
              <a:t> to recommend the perfect meal.</a:t>
            </a:r>
          </a:p>
          <a:p>
            <a:pPr marL="285750" indent="-285750">
              <a:buFont typeface="Arial" panose="020B0604020202020204" pitchFamily="34" charset="0"/>
              <a:buChar char="•"/>
            </a:pPr>
            <a:r>
              <a:rPr lang="en-US" b="1" dirty="0"/>
              <a:t>Big companies can integrate this technology</a:t>
            </a:r>
            <a:r>
              <a:rPr lang="en-US" dirty="0"/>
              <a:t> to reduce waste, enhance engagement, and boost sales.</a:t>
            </a:r>
          </a:p>
          <a:p>
            <a:endParaRPr lang="en-US" dirty="0"/>
          </a:p>
          <a:p>
            <a:pPr defTabSz="932742"/>
            <a:endParaRPr lang="en-US" dirty="0">
              <a:solidFill>
                <a:srgbClr val="3B2E58"/>
              </a:solidFill>
              <a:cs typeface="Segoe UI"/>
            </a:endParaRP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 Concept and Motivation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The Vision: Smarter, Sustainable Cooking</a:t>
            </a:r>
          </a:p>
          <a:p>
            <a:endParaRPr lang="en-US" b="1" dirty="0"/>
          </a:p>
          <a:p>
            <a:pPr marL="285750" indent="-285750">
              <a:buFont typeface="Arial" panose="020B0604020202020204" pitchFamily="34" charset="0"/>
              <a:buChar char="•"/>
            </a:pPr>
            <a:r>
              <a:rPr lang="en-US" b="1" dirty="0"/>
              <a:t>Empowering users with AI-driven meal planning</a:t>
            </a:r>
            <a:r>
              <a:rPr lang="en-US" dirty="0"/>
              <a:t> for healthier, hassle-free cooking.</a:t>
            </a:r>
          </a:p>
          <a:p>
            <a:pPr marL="285750" indent="-285750">
              <a:buFont typeface="Arial" panose="020B0604020202020204" pitchFamily="34" charset="0"/>
              <a:buChar char="•"/>
            </a:pPr>
            <a:r>
              <a:rPr lang="en-US" b="1" dirty="0"/>
              <a:t>Minimizing food waste</a:t>
            </a:r>
            <a:r>
              <a:rPr lang="en-US" dirty="0"/>
              <a:t> by recommending meals based on what users already have.</a:t>
            </a:r>
          </a:p>
          <a:p>
            <a:pPr marL="285750" indent="-285750">
              <a:buFont typeface="Arial" panose="020B0604020202020204" pitchFamily="34" charset="0"/>
              <a:buChar char="•"/>
            </a:pPr>
            <a:r>
              <a:rPr lang="en-US" b="1" dirty="0"/>
              <a:t>Driving industry innovation</a:t>
            </a:r>
            <a:r>
              <a:rPr lang="en-US" dirty="0"/>
              <a:t> by integrating AI into everyday kitchen experiences.</a:t>
            </a:r>
          </a:p>
        </p:txBody>
      </p:sp>
      <p:pic>
        <p:nvPicPr>
          <p:cNvPr id="5" name="Picture 4">
            <a:extLst>
              <a:ext uri="{FF2B5EF4-FFF2-40B4-BE49-F238E27FC236}">
                <a16:creationId xmlns:a16="http://schemas.microsoft.com/office/drawing/2014/main" id="{11C60EAD-C137-4962-8742-9960BFDB4D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0044" y="3723278"/>
            <a:ext cx="4303978" cy="2410228"/>
          </a:xfrm>
          <a:prstGeom prst="rect">
            <a:avLst/>
          </a:prstGeom>
        </p:spPr>
      </p:pic>
      <p:pic>
        <p:nvPicPr>
          <p:cNvPr id="7" name="Picture 6">
            <a:extLst>
              <a:ext uri="{FF2B5EF4-FFF2-40B4-BE49-F238E27FC236}">
                <a16:creationId xmlns:a16="http://schemas.microsoft.com/office/drawing/2014/main" id="{FD37943A-2D5B-43A3-BAFD-BAF9AB2920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5489" y="3723278"/>
            <a:ext cx="4303978" cy="2410228"/>
          </a:xfrm>
          <a:prstGeom prst="rect">
            <a:avLst/>
          </a:prstGeom>
        </p:spPr>
      </p:pic>
    </p:spTree>
    <p:extLst>
      <p:ext uri="{BB962C8B-B14F-4D97-AF65-F5344CB8AC3E}">
        <p14:creationId xmlns:p14="http://schemas.microsoft.com/office/powerpoint/2010/main" val="615782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1075266" y="1760008"/>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Why We Built This Solution</a:t>
            </a:r>
          </a:p>
          <a:p>
            <a:pPr marL="285750" indent="-285750">
              <a:buFont typeface="Arial" panose="020B0604020202020204" pitchFamily="34" charset="0"/>
              <a:buChar char="•"/>
            </a:pPr>
            <a:r>
              <a:rPr lang="en-US" b="1" dirty="0"/>
              <a:t>Need for Personalization:</a:t>
            </a:r>
            <a:r>
              <a:rPr lang="en-US" dirty="0"/>
              <a:t> Consumers are frustrated with generic recipe suggestions and face challenges with food waste and decision fatigue. We created a </a:t>
            </a:r>
            <a:r>
              <a:rPr lang="en-US" b="1" dirty="0"/>
              <a:t>simple, AI-driven solution</a:t>
            </a:r>
            <a:r>
              <a:rPr lang="en-US" dirty="0"/>
              <a:t> for personalized meal recommendations based on available ingredients.</a:t>
            </a:r>
          </a:p>
          <a:p>
            <a:endParaRPr lang="en-US" dirty="0"/>
          </a:p>
          <a:p>
            <a:r>
              <a:rPr lang="en-US" b="1" dirty="0"/>
              <a:t>How We Address Customer Pain Points</a:t>
            </a:r>
          </a:p>
          <a:p>
            <a:pPr marL="285750" indent="-285750">
              <a:buFont typeface="Arial" panose="020B0604020202020204" pitchFamily="34" charset="0"/>
              <a:buChar char="•"/>
            </a:pPr>
            <a:r>
              <a:rPr lang="en-US" b="1" dirty="0"/>
              <a:t>Simple &amp; Efficient:</a:t>
            </a:r>
            <a:r>
              <a:rPr lang="en-US" dirty="0"/>
              <a:t> Users </a:t>
            </a:r>
            <a:r>
              <a:rPr lang="en-US" b="1" dirty="0"/>
              <a:t>sign in</a:t>
            </a:r>
            <a:r>
              <a:rPr lang="en-US" dirty="0"/>
              <a:t>, input ingredients, and receive instant, personalized recipes.</a:t>
            </a:r>
          </a:p>
          <a:p>
            <a:pPr marL="285750" indent="-285750">
              <a:buFont typeface="Arial" panose="020B0604020202020204" pitchFamily="34" charset="0"/>
              <a:buChar char="•"/>
            </a:pPr>
            <a:r>
              <a:rPr lang="en-US" b="1" dirty="0"/>
              <a:t>Key Benefits:</a:t>
            </a:r>
            <a:r>
              <a:rPr lang="en-US" dirty="0"/>
              <a:t> Saves time, reduces food waste, and helps users make meals based on what they already have.</a:t>
            </a:r>
          </a:p>
          <a:p>
            <a:pPr marL="285750" indent="-285750">
              <a:buFont typeface="Arial" panose="020B0604020202020204" pitchFamily="34" charset="0"/>
              <a:buChar char="•"/>
            </a:pPr>
            <a:endParaRPr lang="en-US" dirty="0"/>
          </a:p>
          <a:p>
            <a:r>
              <a:rPr lang="en-US" b="1" dirty="0"/>
              <a:t>Customer Examples</a:t>
            </a:r>
          </a:p>
          <a:p>
            <a:pPr marL="285750" indent="-285750">
              <a:buFont typeface="Arial" panose="020B0604020202020204" pitchFamily="34" charset="0"/>
              <a:buChar char="•"/>
            </a:pPr>
            <a:r>
              <a:rPr lang="en-US" b="1" dirty="0"/>
              <a:t>Busy Professionals:</a:t>
            </a:r>
            <a:r>
              <a:rPr lang="en-US" dirty="0"/>
              <a:t> Get quick dinner ideas without the hassle of meal planning.</a:t>
            </a:r>
          </a:p>
          <a:p>
            <a:pPr marL="285750" indent="-285750">
              <a:buFont typeface="Arial" panose="020B0604020202020204" pitchFamily="34" charset="0"/>
              <a:buChar char="•"/>
            </a:pPr>
            <a:r>
              <a:rPr lang="en-US" b="1" dirty="0"/>
              <a:t>Eco-Friendly Families:</a:t>
            </a:r>
            <a:r>
              <a:rPr lang="en-US" dirty="0"/>
              <a:t> Minimize food waste by using available ingredients efficiently.</a:t>
            </a:r>
          </a:p>
          <a:p>
            <a:pPr marL="285750" indent="-285750">
              <a:buFont typeface="Arial" panose="020B0604020202020204" pitchFamily="34" charset="0"/>
              <a:buChar char="•"/>
            </a:pPr>
            <a:endParaRPr lang="en-US" dirty="0"/>
          </a:p>
          <a:p>
            <a:endParaRPr lang="en-US" dirty="0"/>
          </a:p>
          <a:p>
            <a:pPr defTabSz="932742"/>
            <a:endParaRPr lang="en-US" dirty="0">
              <a:cs typeface="Segoe UI"/>
            </a:endParaRPr>
          </a:p>
          <a:p>
            <a:pPr defTabSz="932742">
              <a:lnSpc>
                <a:spcPct val="90000"/>
              </a:lnSpc>
              <a:spcBef>
                <a:spcPct val="20000"/>
              </a:spcBef>
            </a:pPr>
            <a:endParaRPr lang="en-US" sz="2600" b="1" dirty="0">
              <a:cs typeface="Segoe UI"/>
            </a:endParaRP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1075266" y="1760008"/>
            <a:ext cx="9111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a:p>
            <a:r>
              <a:rPr lang="en-US" b="1" dirty="0"/>
              <a:t>Where We Fit In</a:t>
            </a:r>
          </a:p>
          <a:p>
            <a:pPr marL="285750" indent="-285750">
              <a:buFont typeface="Arial" panose="020B0604020202020204" pitchFamily="34" charset="0"/>
              <a:buChar char="•"/>
            </a:pPr>
            <a:r>
              <a:rPr lang="en-US" b="1" dirty="0"/>
              <a:t>Food-Tech Space:</a:t>
            </a:r>
            <a:r>
              <a:rPr lang="en-US" dirty="0"/>
              <a:t> We provide personalized, </a:t>
            </a:r>
            <a:r>
              <a:rPr lang="en-US" b="1" dirty="0"/>
              <a:t>ingredient-based recipe suggestions</a:t>
            </a:r>
            <a:r>
              <a:rPr lang="en-US" dirty="0"/>
              <a:t>, setting us apart from traditional recipe platforms.</a:t>
            </a:r>
          </a:p>
          <a:p>
            <a:pPr marL="285750" indent="-285750">
              <a:buFont typeface="Arial" panose="020B0604020202020204" pitchFamily="34" charset="0"/>
              <a:buChar char="•"/>
            </a:pPr>
            <a:r>
              <a:rPr lang="en-US" b="1" dirty="0"/>
              <a:t>Competitive Edge:</a:t>
            </a:r>
            <a:r>
              <a:rPr lang="en-US" dirty="0"/>
              <a:t> We focus on delivering </a:t>
            </a:r>
            <a:r>
              <a:rPr lang="en-US" b="1" dirty="0"/>
              <a:t>instant, tailored meal ideas</a:t>
            </a:r>
            <a:r>
              <a:rPr lang="en-US" dirty="0"/>
              <a:t> instead of generic recommendations.</a:t>
            </a:r>
          </a:p>
          <a:p>
            <a:endParaRPr lang="en-US" dirty="0"/>
          </a:p>
          <a:p>
            <a:r>
              <a:rPr lang="en-US" b="1" dirty="0"/>
              <a:t>What Sets Us Apart</a:t>
            </a:r>
          </a:p>
          <a:p>
            <a:pPr marL="285750" indent="-285750">
              <a:buFont typeface="Arial" panose="020B0604020202020204" pitchFamily="34" charset="0"/>
              <a:buChar char="•"/>
            </a:pPr>
            <a:r>
              <a:rPr lang="en-US" b="1" dirty="0"/>
              <a:t>Real-Time Personalization:</a:t>
            </a:r>
            <a:r>
              <a:rPr lang="en-US" dirty="0"/>
              <a:t> Unlike competitors, we use </a:t>
            </a:r>
            <a:r>
              <a:rPr lang="en-US" b="1" dirty="0"/>
              <a:t>user-provided ingredients</a:t>
            </a:r>
            <a:r>
              <a:rPr lang="en-US" dirty="0"/>
              <a:t> for immediate, custom meal suggestions.</a:t>
            </a:r>
          </a:p>
          <a:p>
            <a:pPr marL="285750" indent="-285750">
              <a:buFont typeface="Arial" panose="020B0604020202020204" pitchFamily="34" charset="0"/>
              <a:buChar char="•"/>
            </a:pPr>
            <a:r>
              <a:rPr lang="en-US" b="1" dirty="0"/>
              <a:t>Tech Stack:</a:t>
            </a:r>
            <a:r>
              <a:rPr lang="en-US" dirty="0"/>
              <a:t> Built with </a:t>
            </a:r>
            <a:r>
              <a:rPr lang="en-US" b="1" dirty="0"/>
              <a:t>Azure Functions</a:t>
            </a:r>
            <a:r>
              <a:rPr lang="en-US" dirty="0"/>
              <a:t>, </a:t>
            </a:r>
            <a:r>
              <a:rPr lang="en-US" b="1" dirty="0"/>
              <a:t>Azure SQL</a:t>
            </a:r>
            <a:r>
              <a:rPr lang="en-US" dirty="0"/>
              <a:t>, </a:t>
            </a:r>
            <a:r>
              <a:rPr lang="en-US" b="1" dirty="0"/>
              <a:t>React</a:t>
            </a:r>
            <a:r>
              <a:rPr lang="en-US" dirty="0"/>
              <a:t>, and </a:t>
            </a:r>
            <a:r>
              <a:rPr lang="en-US" b="1" dirty="0"/>
              <a:t>Node.js</a:t>
            </a:r>
            <a:r>
              <a:rPr lang="en-US" dirty="0"/>
              <a:t>, ensuring a seamless, scalable solution.</a:t>
            </a:r>
          </a:p>
          <a:p>
            <a:pPr marL="285750" indent="-285750">
              <a:buFont typeface="Arial" panose="020B0604020202020204" pitchFamily="34" charset="0"/>
              <a:buChar char="•"/>
            </a:pPr>
            <a:r>
              <a:rPr lang="en-US" b="1" dirty="0"/>
              <a:t>Customer-Focused:</a:t>
            </a:r>
            <a:r>
              <a:rPr lang="en-US" dirty="0"/>
              <a:t> We provide actionable recipes, setting us apart from platforms that only offer broad recipe lists.</a:t>
            </a:r>
          </a:p>
          <a:p>
            <a:endParaRPr lang="en-US" dirty="0"/>
          </a:p>
          <a:p>
            <a:endParaRPr lang="en-US" dirty="0"/>
          </a:p>
          <a:p>
            <a:pPr defTabSz="932742"/>
            <a:endParaRPr lang="en-US" dirty="0">
              <a:cs typeface="Segoe UI"/>
            </a:endParaRPr>
          </a:p>
          <a:p>
            <a:pPr defTabSz="932742">
              <a:lnSpc>
                <a:spcPct val="90000"/>
              </a:lnSpc>
              <a:spcBef>
                <a:spcPct val="20000"/>
              </a:spcBef>
            </a:pPr>
            <a:endParaRPr lang="en-US" sz="2600" b="1" dirty="0">
              <a:cs typeface="Segoe UI"/>
            </a:endParaRPr>
          </a:p>
        </p:txBody>
      </p:sp>
    </p:spTree>
    <p:extLst>
      <p:ext uri="{BB962C8B-B14F-4D97-AF65-F5344CB8AC3E}">
        <p14:creationId xmlns:p14="http://schemas.microsoft.com/office/powerpoint/2010/main" val="2639231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509763"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32742">
              <a:lnSpc>
                <a:spcPct val="90000"/>
              </a:lnSpc>
              <a:spcBef>
                <a:spcPct val="20000"/>
              </a:spcBef>
              <a:buSzPct val="90000"/>
              <a:buFont typeface="Wingdings" panose="05000000000000000000" pitchFamily="2" charset="2"/>
              <a:buChar char=""/>
            </a:pPr>
            <a:endParaRPr lang="en-US" sz="2600" dirty="0"/>
          </a:p>
        </p:txBody>
      </p:sp>
      <p:pic>
        <p:nvPicPr>
          <p:cNvPr id="5" name="DemoVid">
            <a:hlinkClick r:id="" action="ppaction://media"/>
            <a:extLst>
              <a:ext uri="{FF2B5EF4-FFF2-40B4-BE49-F238E27FC236}">
                <a16:creationId xmlns:a16="http://schemas.microsoft.com/office/drawing/2014/main" id="{C5EB146B-32F3-4ECA-9C4F-389829A5DEE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96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dirty="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8263" y="1574800"/>
            <a:ext cx="10263763" cy="5046133"/>
          </a:xfrm>
          <a:prstGeom prst="rect">
            <a:avLst/>
          </a:prstGeom>
        </p:spPr>
        <p:txBody>
          <a:bodyPr vert="horz" wrap="square" lIns="0" tIns="0" rIns="0" bIns="0" rtlCol="0" anchor="t">
            <a:normAutofit fontScale="925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600" b="1" dirty="0"/>
              <a:t>What Should the Audience Stop/Start Doing?</a:t>
            </a:r>
          </a:p>
          <a:p>
            <a:pPr marL="457200" indent="-457200">
              <a:buFont typeface="Arial" panose="020B0604020202020204" pitchFamily="34" charset="0"/>
              <a:buChar char="•"/>
            </a:pPr>
            <a:r>
              <a:rPr lang="en-US" sz="2400" b="1" dirty="0"/>
              <a:t>Stop</a:t>
            </a:r>
            <a:r>
              <a:rPr lang="en-US" sz="2400" dirty="0"/>
              <a:t> wasting time with meal planning or searching for generic recipes.</a:t>
            </a:r>
          </a:p>
          <a:p>
            <a:pPr marL="457200" indent="-457200">
              <a:buFont typeface="Arial" panose="020B0604020202020204" pitchFamily="34" charset="0"/>
              <a:buChar char="•"/>
            </a:pPr>
            <a:r>
              <a:rPr lang="en-US" sz="2400" b="1" dirty="0"/>
              <a:t>Start</a:t>
            </a:r>
            <a:r>
              <a:rPr lang="en-US" sz="2400" dirty="0"/>
              <a:t> using a personalized, ingredient-based approach to meal planning for more efficient and sustainable cooking.</a:t>
            </a:r>
          </a:p>
          <a:p>
            <a:pPr marL="457200" indent="-457200">
              <a:buFont typeface="Arial" panose="020B0604020202020204" pitchFamily="34" charset="0"/>
              <a:buChar char="•"/>
            </a:pPr>
            <a:endParaRPr lang="en-US" sz="2800" dirty="0"/>
          </a:p>
          <a:p>
            <a:r>
              <a:rPr lang="en-US" sz="2600" b="1" dirty="0"/>
              <a:t>What Can Be Done Without You?</a:t>
            </a:r>
          </a:p>
          <a:p>
            <a:pPr marL="457200" indent="-457200">
              <a:buFont typeface="Arial" panose="020B0604020202020204" pitchFamily="34" charset="0"/>
              <a:buChar char="•"/>
            </a:pPr>
            <a:r>
              <a:rPr lang="en-US" sz="2400" dirty="0"/>
              <a:t>Users can still plan meals manually, but it takes much more time and effort. Our solution </a:t>
            </a:r>
            <a:r>
              <a:rPr lang="en-US" sz="2400" b="1" dirty="0"/>
              <a:t>automates the process</a:t>
            </a:r>
            <a:r>
              <a:rPr lang="en-US" sz="2400" dirty="0"/>
              <a:t>, saving them time and reducing waste.</a:t>
            </a:r>
          </a:p>
          <a:p>
            <a:pPr marL="457200" indent="-457200">
              <a:buFont typeface="Arial" panose="020B0604020202020204" pitchFamily="34" charset="0"/>
              <a:buChar char="•"/>
            </a:pPr>
            <a:endParaRPr lang="en-US" sz="2800" dirty="0"/>
          </a:p>
          <a:p>
            <a:r>
              <a:rPr lang="en-US" sz="2600" b="1" dirty="0"/>
              <a:t>How Can Your Solution Speed Up/ Simplify/ Make It Cheaper?</a:t>
            </a:r>
          </a:p>
          <a:p>
            <a:pPr marL="457200" indent="-457200">
              <a:buFont typeface="Arial" panose="020B0604020202020204" pitchFamily="34" charset="0"/>
              <a:buChar char="•"/>
            </a:pPr>
            <a:r>
              <a:rPr lang="en-US" sz="2200" dirty="0"/>
              <a:t>Our solution provides </a:t>
            </a:r>
            <a:r>
              <a:rPr lang="en-US" sz="2200" b="1" dirty="0"/>
              <a:t>instant meal suggestions</a:t>
            </a:r>
            <a:r>
              <a:rPr lang="en-US" sz="2200" dirty="0"/>
              <a:t> based on ingredients, </a:t>
            </a:r>
            <a:r>
              <a:rPr lang="en-US" sz="2200" b="1" dirty="0"/>
              <a:t>reducing meal planning time</a:t>
            </a:r>
            <a:r>
              <a:rPr lang="en-US" sz="2200" dirty="0"/>
              <a:t> and helping users make the most of what they already have.</a:t>
            </a:r>
          </a:p>
          <a:p>
            <a:pPr marL="457200" indent="-457200">
              <a:buFont typeface="Arial" panose="020B0604020202020204" pitchFamily="34" charset="0"/>
              <a:buChar char="•"/>
            </a:pPr>
            <a:r>
              <a:rPr lang="en-US" sz="2200" dirty="0"/>
              <a:t>By minimizing food waste, it helps save money in the long run and </a:t>
            </a:r>
            <a:r>
              <a:rPr lang="en-US" sz="2200" b="1" dirty="0"/>
              <a:t>simplifies meal preparation</a:t>
            </a:r>
            <a:r>
              <a:rPr lang="en-US" sz="2200" dirty="0"/>
              <a:t>.</a:t>
            </a: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2.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0/xmlns/"/>
    <ds:schemaRef ds:uri="http://www.w3.org/2001/XMLSchema"/>
    <ds:schemaRef ds:uri="8d8bcb89-110c-418e-bb51-7f95f1182564"/>
    <ds:schemaRef ds:uri="7c0babc9-7a7a-47b5-a647-6cd2800917f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81EC4BB-E8AF-45E0-9C79-B5C580965ADC}">
  <ds:schemaRefs>
    <ds:schemaRef ds:uri="http://schemas.openxmlformats.org/package/2006/metadata/core-properties"/>
    <ds:schemaRef ds:uri="http://schemas.microsoft.com/office/infopath/2007/PartnerControls"/>
    <ds:schemaRef ds:uri="8d8bcb89-110c-418e-bb51-7f95f1182564"/>
    <ds:schemaRef ds:uri="http://purl.org/dc/terms/"/>
    <ds:schemaRef ds:uri="7c0babc9-7a7a-47b5-a647-6cd2800917f1"/>
    <ds:schemaRef ds:uri="http://schemas.microsoft.com/office/2006/metadata/properties"/>
    <ds:schemaRef ds:uri="http://schemas.microsoft.com/office/2006/documentManagement/types"/>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184</TotalTime>
  <Words>804</Words>
  <Application>Microsoft Office PowerPoint</Application>
  <PresentationFormat>Widescreen</PresentationFormat>
  <Paragraphs>123</Paragraphs>
  <Slides>9</Slides>
  <Notes>9</Notes>
  <HiddenSlides>0</HiddenSlides>
  <MMClips>1</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9</vt:i4>
      </vt:variant>
    </vt:vector>
  </HeadingPairs>
  <TitlesOfParts>
    <vt:vector size="24" baseType="lpstr">
      <vt:lpstr>Arial</vt:lpstr>
      <vt:lpstr>Arial,Sans-Serif</vt:lpstr>
      <vt:lpstr>Calibri</vt:lpstr>
      <vt:lpstr>Calibri Light</vt:lpstr>
      <vt:lpstr>Consolas</vt:lpstr>
      <vt:lpstr>Quattrocento Sans</vt:lpstr>
      <vt:lpstr>Segoe Pro</vt:lpstr>
      <vt:lpstr>Segoe Pro Semibold</vt:lpstr>
      <vt:lpstr>Segoe UI</vt:lpstr>
      <vt:lpstr>Segoe UI Semibold</vt:lpstr>
      <vt:lpstr>Wingdings</vt:lpstr>
      <vt:lpstr>office theme</vt:lpstr>
      <vt:lpstr>1_White Template</vt:lpstr>
      <vt:lpstr>MS_Startups_FH_PPT_Template FY23</vt:lpstr>
      <vt:lpstr>Light</vt:lpstr>
      <vt:lpstr>Showcase presentation template </vt:lpstr>
      <vt:lpstr>Student Ambassador Projects</vt:lpstr>
      <vt:lpstr>Alchemist Crew Chef’s Whispers: Personalized Recipe Recommendation (Ai and Application Development)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Nouran</dc:creator>
  <cp:lastModifiedBy>Nouran Hassan</cp:lastModifiedBy>
  <cp:revision>112</cp:revision>
  <dcterms:created xsi:type="dcterms:W3CDTF">2013-07-15T20:26:40Z</dcterms:created>
  <dcterms:modified xsi:type="dcterms:W3CDTF">2025-02-17T21:00:45Z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